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64" r:id="rId5"/>
    <p:sldId id="266" r:id="rId6"/>
    <p:sldId id="271" r:id="rId7"/>
    <p:sldId id="265" r:id="rId8"/>
    <p:sldId id="268" r:id="rId9"/>
    <p:sldId id="270" r:id="rId10"/>
    <p:sldId id="260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F7A"/>
    <a:srgbClr val="FFFFFF"/>
    <a:srgbClr val="277A76"/>
    <a:srgbClr val="277975"/>
    <a:srgbClr val="297B77"/>
    <a:srgbClr val="267B76"/>
    <a:srgbClr val="287A76"/>
    <a:srgbClr val="257571"/>
    <a:srgbClr val="257570"/>
    <a:srgbClr val="2C7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4408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074" y="78"/>
      </p:cViewPr>
      <p:guideLst>
        <p:guide orient="horz" pos="211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6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54798-9208-864D-A425-5240015C40A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B1E51-0E9A-3C47-9BDA-A9621574FB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DEA-43CB-024E-BF23-4C1684FA86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B80C-7537-444C-B906-E9677501DE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DEA-43CB-024E-BF23-4C1684FA86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B80C-7537-444C-B906-E9677501DE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DEA-43CB-024E-BF23-4C1684FA86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B80C-7537-444C-B906-E9677501DE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DEA-43CB-024E-BF23-4C1684FA86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B80C-7537-444C-B906-E9677501DE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DEA-43CB-024E-BF23-4C1684FA86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B80C-7537-444C-B906-E9677501DE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DEA-43CB-024E-BF23-4C1684FA86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B80C-7537-444C-B906-E9677501DE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DEA-43CB-024E-BF23-4C1684FA86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B80C-7537-444C-B906-E9677501DE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DEA-43CB-024E-BF23-4C1684FA86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B80C-7537-444C-B906-E9677501DE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DEA-43CB-024E-BF23-4C1684FA86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B80C-7537-444C-B906-E9677501DE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DEA-43CB-024E-BF23-4C1684FA86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B80C-7537-444C-B906-E9677501DE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DEA-43CB-024E-BF23-4C1684FA86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B80C-7537-444C-B906-E9677501DE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42DEA-43CB-024E-BF23-4C1684FA86B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B80C-7537-444C-B906-E9677501DE2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9524"/>
            <a:chOff x="0" y="0"/>
            <a:chExt cx="12192000" cy="685952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952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37351" y="560462"/>
              <a:ext cx="5823752" cy="110680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761615" y="1667510"/>
            <a:ext cx="6198870" cy="27616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zh-CN" sz="6600" b="1" spc="100" dirty="0">
                <a:solidFill>
                  <a:srgbClr val="2A7F7A"/>
                </a:solidFill>
                <a:latin typeface="Source Han Sans SC" charset="-122"/>
                <a:ea typeface="Source Han Sans SC" charset="-122"/>
                <a:cs typeface="Source Han Sans SC" charset="-122"/>
              </a:rPr>
              <a:t>2025</a:t>
            </a:r>
            <a:r>
              <a:rPr kumimoji="1" lang="zh-CN" altLang="en-US" sz="6600" b="1" spc="100" dirty="0">
                <a:solidFill>
                  <a:srgbClr val="2A7F7A"/>
                </a:solidFill>
                <a:latin typeface="Source Han Sans SC" charset="-122"/>
                <a:ea typeface="Source Han Sans SC" charset="-122"/>
                <a:cs typeface="Source Han Sans SC" charset="-122"/>
              </a:rPr>
              <a:t>年医疗设备</a:t>
            </a:r>
            <a:endParaRPr kumimoji="1" lang="zh-CN" altLang="en-US" sz="6600" b="1" spc="100" dirty="0">
              <a:solidFill>
                <a:srgbClr val="2A7F7A"/>
              </a:solidFill>
              <a:latin typeface="Source Han Sans SC" charset="-122"/>
              <a:ea typeface="Source Han Sans SC" charset="-122"/>
              <a:cs typeface="Source Han Sans SC" charset="-122"/>
            </a:endParaRPr>
          </a:p>
          <a:p>
            <a:pPr algn="ctr"/>
            <a:r>
              <a:rPr kumimoji="1" lang="zh-CN" altLang="en-US" sz="6600" b="1" spc="100" dirty="0">
                <a:solidFill>
                  <a:srgbClr val="2A7F7A"/>
                </a:solidFill>
                <a:latin typeface="Source Han Sans SC" charset="-122"/>
                <a:ea typeface="Source Han Sans SC" charset="-122"/>
                <a:cs typeface="Source Han Sans SC" charset="-122"/>
              </a:rPr>
              <a:t>市场调研</a:t>
            </a:r>
            <a:endParaRPr kumimoji="1" lang="zh-CN" altLang="en-US" sz="6600" b="1" spc="100" dirty="0">
              <a:solidFill>
                <a:srgbClr val="2A7F7A"/>
              </a:solidFill>
              <a:latin typeface="Source Han Sans SC" charset="-122"/>
              <a:ea typeface="Source Han Sans SC" charset="-122"/>
              <a:cs typeface="Source Han Sans SC" charset="-122"/>
            </a:endParaRPr>
          </a:p>
          <a:p>
            <a:pPr algn="ctr"/>
            <a:endParaRPr kumimoji="1" lang="zh-CN" altLang="en-US" sz="6600" b="1" spc="100" dirty="0">
              <a:solidFill>
                <a:srgbClr val="2A7F7A"/>
              </a:solidFill>
              <a:latin typeface="Source Han Sans SC" charset="-122"/>
              <a:ea typeface="Source Han Sans SC" charset="-122"/>
              <a:cs typeface="Source Han Sans SC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99890" y="3892550"/>
            <a:ext cx="3789680" cy="5022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zh-CN" altLang="en-US" sz="3200" spc="100" dirty="0">
                <a:solidFill>
                  <a:srgbClr val="2A7F7A"/>
                </a:solidFill>
                <a:latin typeface="Source Han Sans SC Medium" charset="-122"/>
                <a:ea typeface="Source Han Sans SC Medium" charset="-122"/>
                <a:cs typeface="Source Han Sans SC Medium" charset="-122"/>
              </a:rPr>
              <a:t>项目名称：</a:t>
            </a:r>
            <a:r>
              <a:rPr kumimoji="1" lang="en-US" altLang="zh-CN" sz="3200" spc="100" dirty="0">
                <a:solidFill>
                  <a:srgbClr val="2A7F7A"/>
                </a:solidFill>
                <a:latin typeface="Source Han Sans SC Medium" charset="-122"/>
                <a:ea typeface="Source Han Sans SC Medium" charset="-122"/>
                <a:cs typeface="Source Han Sans SC Medium" charset="-122"/>
              </a:rPr>
              <a:t>XXXXXXX</a:t>
            </a:r>
            <a:endParaRPr kumimoji="1" lang="en-US" altLang="zh-CN" sz="3200" spc="100" dirty="0">
              <a:solidFill>
                <a:srgbClr val="2A7F7A"/>
              </a:solidFill>
              <a:latin typeface="Source Han Sans SC Medium" charset="-122"/>
              <a:ea typeface="Source Han Sans SC Medium" charset="-122"/>
              <a:cs typeface="Source Han Sans SC Medium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73195" y="5314315"/>
            <a:ext cx="7574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3600" b="1" spc="100" dirty="0">
                <a:solidFill>
                  <a:srgbClr val="2A7F7A"/>
                </a:solidFill>
                <a:latin typeface="Source Han Sans SC" charset="-122"/>
                <a:ea typeface="Source Han Sans SC" charset="-122"/>
                <a:cs typeface="Source Han Sans SC" charset="-122"/>
              </a:rPr>
              <a:t>厂商（代理商）名称：</a:t>
            </a:r>
            <a:endParaRPr kumimoji="1" lang="zh-CN" altLang="en-US" sz="3600" spc="100" dirty="0">
              <a:solidFill>
                <a:schemeClr val="tx1">
                  <a:lumMod val="50000"/>
                  <a:lumOff val="50000"/>
                </a:schemeClr>
              </a:solidFill>
              <a:latin typeface="Source Han Sans SC Medium" charset="-122"/>
              <a:ea typeface="Source Han Sans SC Medium" charset="-122"/>
              <a:cs typeface="Source Han Sans SC Medium" charset="-122"/>
            </a:endParaRPr>
          </a:p>
        </p:txBody>
      </p:sp>
      <p:cxnSp>
        <p:nvCxnSpPr>
          <p:cNvPr id="11" name="直线连接符 10"/>
          <p:cNvCxnSpPr/>
          <p:nvPr/>
        </p:nvCxnSpPr>
        <p:spPr>
          <a:xfrm>
            <a:off x="10194925" y="5511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10231582" y="5688443"/>
            <a:ext cx="0" cy="2095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2"/>
          <p:cNvSpPr>
            <a:spLocks noChangeArrowheads="1"/>
          </p:cNvSpPr>
          <p:nvPr/>
        </p:nvSpPr>
        <p:spPr bwMode="auto">
          <a:xfrm>
            <a:off x="1400175" y="470218"/>
            <a:ext cx="39608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297B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基本信息</a:t>
            </a:r>
            <a:endParaRPr lang="zh-CN" altLang="en-US" sz="3200" b="1" dirty="0">
              <a:solidFill>
                <a:srgbClr val="297B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7410" name="组合 2"/>
          <p:cNvGrpSpPr/>
          <p:nvPr/>
        </p:nvGrpSpPr>
        <p:grpSpPr bwMode="auto">
          <a:xfrm>
            <a:off x="433705" y="389255"/>
            <a:ext cx="862330" cy="660400"/>
            <a:chOff x="0" y="0"/>
            <a:chExt cx="1404000" cy="783045"/>
          </a:xfrm>
        </p:grpSpPr>
        <p:sp>
          <p:nvSpPr>
            <p:cNvPr id="17421" name="矩形 3"/>
            <p:cNvSpPr>
              <a:spLocks noChangeArrowheads="1"/>
            </p:cNvSpPr>
            <p:nvPr/>
          </p:nvSpPr>
          <p:spPr bwMode="auto">
            <a:xfrm>
              <a:off x="0" y="0"/>
              <a:ext cx="1404000" cy="78304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2" name="TextBox 4"/>
            <p:cNvSpPr>
              <a:spLocks noChangeArrowheads="1"/>
            </p:cNvSpPr>
            <p:nvPr/>
          </p:nvSpPr>
          <p:spPr bwMode="auto">
            <a:xfrm>
              <a:off x="56461" y="45176"/>
              <a:ext cx="1291078" cy="656553"/>
            </a:xfrm>
            <a:prstGeom prst="rect">
              <a:avLst/>
            </a:prstGeom>
            <a:solidFill>
              <a:srgbClr val="257570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3600" b="1">
                  <a:solidFill>
                    <a:srgbClr val="FF0000"/>
                  </a:solidFill>
                </a:rPr>
                <a:t>   </a:t>
              </a:r>
              <a:endParaRPr lang="zh-CN" altLang="zh-CN" sz="2400">
                <a:solidFill>
                  <a:srgbClr val="FF0000"/>
                </a:solidFill>
              </a:endParaRPr>
            </a:p>
          </p:txBody>
        </p:sp>
      </p:grpSp>
      <p:sp>
        <p:nvSpPr>
          <p:cNvPr id="17413" name="TextBox 3"/>
          <p:cNvSpPr>
            <a:spLocks noChangeArrowheads="1"/>
          </p:cNvSpPr>
          <p:nvPr/>
        </p:nvSpPr>
        <p:spPr bwMode="auto">
          <a:xfrm>
            <a:off x="603250" y="410210"/>
            <a:ext cx="6273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</a:t>
            </a:r>
            <a:endParaRPr lang="en-US"/>
          </a:p>
        </p:txBody>
      </p:sp>
      <p:sp>
        <p:nvSpPr>
          <p:cNvPr id="17411" name="直接连接符 5"/>
          <p:cNvSpPr>
            <a:spLocks noChangeShapeType="1"/>
          </p:cNvSpPr>
          <p:nvPr/>
        </p:nvSpPr>
        <p:spPr bwMode="auto">
          <a:xfrm>
            <a:off x="1399858" y="427038"/>
            <a:ext cx="1587" cy="622300"/>
          </a:xfrm>
          <a:prstGeom prst="line">
            <a:avLst/>
          </a:prstGeom>
          <a:noFill/>
          <a:ln w="44450">
            <a:solidFill>
              <a:srgbClr val="267B76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6600" y="1341755"/>
          <a:ext cx="10625455" cy="5329555"/>
        </p:xfrm>
        <a:graphic>
          <a:graphicData uri="http://schemas.openxmlformats.org/drawingml/2006/table">
            <a:tbl>
              <a:tblPr/>
              <a:tblGrid>
                <a:gridCol w="2688590"/>
                <a:gridCol w="7936865"/>
              </a:tblGrid>
              <a:tr h="7613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设备名称</a:t>
                      </a:r>
                      <a:endParaRPr lang="zh-CN" altLang="en-US" sz="2000" b="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3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品牌型号</a:t>
                      </a:r>
                      <a:endParaRPr lang="zh-CN" altLang="en-US" sz="2000" b="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3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厂家及产地</a:t>
                      </a:r>
                      <a:endParaRPr lang="zh-CN" altLang="en-US" sz="2000" b="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3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使用期限（铭牌）</a:t>
                      </a:r>
                      <a:endParaRPr lang="zh-CN" altLang="en-US" sz="2000" b="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3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代理商信息</a:t>
                      </a:r>
                      <a:endParaRPr lang="zh-CN" altLang="en-US" sz="2000" b="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3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预算总金额（人民币）</a:t>
                      </a:r>
                      <a:endParaRPr lang="zh-CN" altLang="en-US" sz="2000" b="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3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供货期限</a:t>
                      </a:r>
                      <a:endParaRPr lang="zh-CN" altLang="en-US" sz="2000" b="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2"/>
          <p:cNvSpPr>
            <a:spLocks noChangeArrowheads="1"/>
          </p:cNvSpPr>
          <p:nvPr/>
        </p:nvSpPr>
        <p:spPr bwMode="auto">
          <a:xfrm>
            <a:off x="1400175" y="470218"/>
            <a:ext cx="39608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297B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基本信息</a:t>
            </a:r>
            <a:endParaRPr lang="zh-CN" altLang="en-US" sz="3200" b="1" dirty="0">
              <a:solidFill>
                <a:srgbClr val="297B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7410" name="组合 2"/>
          <p:cNvGrpSpPr/>
          <p:nvPr/>
        </p:nvGrpSpPr>
        <p:grpSpPr bwMode="auto">
          <a:xfrm>
            <a:off x="433705" y="389255"/>
            <a:ext cx="862330" cy="660400"/>
            <a:chOff x="0" y="0"/>
            <a:chExt cx="1404000" cy="783045"/>
          </a:xfrm>
        </p:grpSpPr>
        <p:sp>
          <p:nvSpPr>
            <p:cNvPr id="17421" name="矩形 3"/>
            <p:cNvSpPr>
              <a:spLocks noChangeArrowheads="1"/>
            </p:cNvSpPr>
            <p:nvPr/>
          </p:nvSpPr>
          <p:spPr bwMode="auto">
            <a:xfrm>
              <a:off x="0" y="0"/>
              <a:ext cx="1404000" cy="78304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2" name="TextBox 4"/>
            <p:cNvSpPr>
              <a:spLocks noChangeArrowheads="1"/>
            </p:cNvSpPr>
            <p:nvPr/>
          </p:nvSpPr>
          <p:spPr bwMode="auto">
            <a:xfrm>
              <a:off x="56461" y="45176"/>
              <a:ext cx="1291078" cy="656553"/>
            </a:xfrm>
            <a:prstGeom prst="rect">
              <a:avLst/>
            </a:prstGeom>
            <a:solidFill>
              <a:srgbClr val="257570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3600" b="1">
                  <a:solidFill>
                    <a:srgbClr val="FF0000"/>
                  </a:solidFill>
                </a:rPr>
                <a:t>   </a:t>
              </a:r>
              <a:endParaRPr lang="zh-CN" altLang="zh-CN" sz="2400">
                <a:solidFill>
                  <a:srgbClr val="FF0000"/>
                </a:solidFill>
              </a:endParaRPr>
            </a:p>
          </p:txBody>
        </p:sp>
      </p:grpSp>
      <p:sp>
        <p:nvSpPr>
          <p:cNvPr id="17413" name="TextBox 3"/>
          <p:cNvSpPr>
            <a:spLocks noChangeArrowheads="1"/>
          </p:cNvSpPr>
          <p:nvPr/>
        </p:nvSpPr>
        <p:spPr bwMode="auto">
          <a:xfrm>
            <a:off x="603250" y="410210"/>
            <a:ext cx="6273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</a:t>
            </a:r>
            <a:endParaRPr lang="en-US"/>
          </a:p>
        </p:txBody>
      </p:sp>
      <p:sp>
        <p:nvSpPr>
          <p:cNvPr id="17411" name="直接连接符 5"/>
          <p:cNvSpPr>
            <a:spLocks noChangeShapeType="1"/>
          </p:cNvSpPr>
          <p:nvPr/>
        </p:nvSpPr>
        <p:spPr bwMode="auto">
          <a:xfrm>
            <a:off x="1399858" y="427038"/>
            <a:ext cx="1587" cy="622300"/>
          </a:xfrm>
          <a:prstGeom prst="line">
            <a:avLst/>
          </a:prstGeom>
          <a:noFill/>
          <a:ln w="44450">
            <a:solidFill>
              <a:srgbClr val="267B76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6600" y="1341755"/>
          <a:ext cx="10625455" cy="4869815"/>
        </p:xfrm>
        <a:graphic>
          <a:graphicData uri="http://schemas.openxmlformats.org/drawingml/2006/table">
            <a:tbl>
              <a:tblPr/>
              <a:tblGrid>
                <a:gridCol w="2707005"/>
                <a:gridCol w="7918450"/>
              </a:tblGrid>
              <a:tr h="131572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用途及功能</a:t>
                      </a:r>
                      <a:endParaRPr lang="zh-CN" altLang="en-US" sz="2000" b="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91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主要易损配件价格</a:t>
                      </a:r>
                      <a:endParaRPr lang="zh-CN" altLang="en-US" sz="2000" b="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主要配套耗材价格</a:t>
                      </a:r>
                      <a:endParaRPr lang="zh-CN" altLang="en-US" sz="2000" b="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详细说明配套耗材的名称，供货价格，能否收费，对应的收费编码，收费标准等相关信息；无相关配套耗材，则写无。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i="0" u="none" strike="noStrike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是否涉及工程改造</a:t>
                      </a:r>
                      <a:endParaRPr lang="zh-CN" altLang="en-US" sz="200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Tx/>
                        <a:buSzTx/>
                        <a:buNone/>
                      </a:pPr>
                      <a:r>
                        <a:rPr lang="zh-CN" altLang="en-US" sz="2000" b="0" i="0" u="none" strike="noStrike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场地面积要求：</a:t>
                      </a:r>
                      <a:endParaRPr lang="zh-CN" altLang="en-US" sz="2000" b="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fontAlgn="b">
                        <a:buClrTx/>
                        <a:buSzTx/>
                        <a:buNone/>
                      </a:pPr>
                      <a:r>
                        <a:rPr lang="zh-CN" altLang="en-US" sz="2000" b="0" i="0" u="none" strike="noStrike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电源及功率要求：</a:t>
                      </a:r>
                      <a:endParaRPr lang="zh-CN" altLang="en-US" sz="2000" b="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fontAlgn="b">
                        <a:buClrTx/>
                        <a:buSzTx/>
                        <a:buNone/>
                      </a:pPr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对安装场地有无特殊要求，如排污，放射防护等。</a:t>
                      </a:r>
                      <a:endParaRPr lang="zh-CN" altLang="en-US" sz="2000" b="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2"/>
          <p:cNvSpPr>
            <a:spLocks noChangeArrowheads="1"/>
          </p:cNvSpPr>
          <p:nvPr/>
        </p:nvSpPr>
        <p:spPr bwMode="auto">
          <a:xfrm>
            <a:off x="1400175" y="470218"/>
            <a:ext cx="396081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297B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配置清单</a:t>
            </a:r>
            <a:endParaRPr lang="zh-CN" altLang="en-US" sz="3200" b="1" dirty="0">
              <a:solidFill>
                <a:srgbClr val="297B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7410" name="组合 2"/>
          <p:cNvGrpSpPr/>
          <p:nvPr/>
        </p:nvGrpSpPr>
        <p:grpSpPr bwMode="auto">
          <a:xfrm>
            <a:off x="402590" y="386715"/>
            <a:ext cx="862330" cy="660400"/>
            <a:chOff x="0" y="0"/>
            <a:chExt cx="1404000" cy="783045"/>
          </a:xfrm>
        </p:grpSpPr>
        <p:sp>
          <p:nvSpPr>
            <p:cNvPr id="17421" name="矩形 3"/>
            <p:cNvSpPr>
              <a:spLocks noChangeArrowheads="1"/>
            </p:cNvSpPr>
            <p:nvPr/>
          </p:nvSpPr>
          <p:spPr bwMode="auto">
            <a:xfrm>
              <a:off x="0" y="0"/>
              <a:ext cx="1404000" cy="78304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2" name="TextBox 4"/>
            <p:cNvSpPr>
              <a:spLocks noChangeArrowheads="1"/>
            </p:cNvSpPr>
            <p:nvPr/>
          </p:nvSpPr>
          <p:spPr bwMode="auto">
            <a:xfrm>
              <a:off x="56461" y="45176"/>
              <a:ext cx="1291078" cy="656553"/>
            </a:xfrm>
            <a:prstGeom prst="rect">
              <a:avLst/>
            </a:prstGeom>
            <a:solidFill>
              <a:srgbClr val="257570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3600" b="1">
                  <a:solidFill>
                    <a:srgbClr val="FF0000"/>
                  </a:solidFill>
                </a:rPr>
                <a:t>   </a:t>
              </a:r>
              <a:endParaRPr lang="zh-CN" altLang="zh-CN" sz="2400">
                <a:solidFill>
                  <a:srgbClr val="FF0000"/>
                </a:solidFill>
              </a:endParaRPr>
            </a:p>
          </p:txBody>
        </p:sp>
      </p:grpSp>
      <p:sp>
        <p:nvSpPr>
          <p:cNvPr id="17413" name="TextBox 3"/>
          <p:cNvSpPr>
            <a:spLocks noChangeArrowheads="1"/>
          </p:cNvSpPr>
          <p:nvPr/>
        </p:nvSpPr>
        <p:spPr bwMode="auto">
          <a:xfrm>
            <a:off x="603250" y="410210"/>
            <a:ext cx="6273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二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411" name="直接连接符 5"/>
          <p:cNvSpPr>
            <a:spLocks noChangeShapeType="1"/>
          </p:cNvSpPr>
          <p:nvPr/>
        </p:nvSpPr>
        <p:spPr bwMode="auto">
          <a:xfrm>
            <a:off x="1399858" y="427038"/>
            <a:ext cx="1587" cy="622300"/>
          </a:xfrm>
          <a:prstGeom prst="line">
            <a:avLst/>
          </a:prstGeom>
          <a:noFill/>
          <a:ln w="44450">
            <a:solidFill>
              <a:srgbClr val="267B76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6600" y="1341755"/>
          <a:ext cx="10484169" cy="3091180"/>
        </p:xfrm>
        <a:graphic>
          <a:graphicData uri="http://schemas.openxmlformats.org/drawingml/2006/table">
            <a:tbl>
              <a:tblPr/>
              <a:tblGrid>
                <a:gridCol w="1116965"/>
                <a:gridCol w="5825429"/>
                <a:gridCol w="1514167"/>
                <a:gridCol w="2027608"/>
              </a:tblGrid>
              <a:tr h="3403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zh-CN" altLang="en-US" sz="20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货物名称</a:t>
                      </a:r>
                      <a:endParaRPr lang="zh-CN" altLang="en-US" sz="20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数量/单位</a:t>
                      </a:r>
                      <a:endParaRPr lang="zh-CN" altLang="en-US" sz="20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分项报价（元）</a:t>
                      </a:r>
                      <a:endParaRPr lang="zh-CN" altLang="en-US" sz="20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200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200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200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200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2"/>
          <p:cNvSpPr>
            <a:spLocks noChangeArrowheads="1"/>
          </p:cNvSpPr>
          <p:nvPr/>
        </p:nvSpPr>
        <p:spPr bwMode="auto">
          <a:xfrm>
            <a:off x="1400175" y="470218"/>
            <a:ext cx="396081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297B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选配配置及价格</a:t>
            </a:r>
            <a:endParaRPr lang="zh-CN" altLang="en-US" sz="3200" b="1" dirty="0">
              <a:solidFill>
                <a:srgbClr val="297B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7410" name="组合 2"/>
          <p:cNvGrpSpPr/>
          <p:nvPr/>
        </p:nvGrpSpPr>
        <p:grpSpPr bwMode="auto">
          <a:xfrm>
            <a:off x="402590" y="386715"/>
            <a:ext cx="862330" cy="660400"/>
            <a:chOff x="0" y="0"/>
            <a:chExt cx="1404000" cy="783045"/>
          </a:xfrm>
        </p:grpSpPr>
        <p:sp>
          <p:nvSpPr>
            <p:cNvPr id="17421" name="矩形 3"/>
            <p:cNvSpPr>
              <a:spLocks noChangeArrowheads="1"/>
            </p:cNvSpPr>
            <p:nvPr/>
          </p:nvSpPr>
          <p:spPr bwMode="auto">
            <a:xfrm>
              <a:off x="0" y="0"/>
              <a:ext cx="1404000" cy="78304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2" name="TextBox 4"/>
            <p:cNvSpPr>
              <a:spLocks noChangeArrowheads="1"/>
            </p:cNvSpPr>
            <p:nvPr/>
          </p:nvSpPr>
          <p:spPr bwMode="auto">
            <a:xfrm>
              <a:off x="56461" y="45176"/>
              <a:ext cx="1291078" cy="656553"/>
            </a:xfrm>
            <a:prstGeom prst="rect">
              <a:avLst/>
            </a:prstGeom>
            <a:solidFill>
              <a:srgbClr val="257570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3600" b="1">
                  <a:solidFill>
                    <a:srgbClr val="FF0000"/>
                  </a:solidFill>
                </a:rPr>
                <a:t>   </a:t>
              </a:r>
              <a:endParaRPr lang="zh-CN" altLang="zh-CN" sz="2400">
                <a:solidFill>
                  <a:srgbClr val="FF0000"/>
                </a:solidFill>
              </a:endParaRPr>
            </a:p>
          </p:txBody>
        </p:sp>
      </p:grpSp>
      <p:sp>
        <p:nvSpPr>
          <p:cNvPr id="17413" name="TextBox 3"/>
          <p:cNvSpPr>
            <a:spLocks noChangeArrowheads="1"/>
          </p:cNvSpPr>
          <p:nvPr/>
        </p:nvSpPr>
        <p:spPr bwMode="auto">
          <a:xfrm>
            <a:off x="603250" y="410210"/>
            <a:ext cx="6273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三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411" name="直接连接符 5"/>
          <p:cNvSpPr>
            <a:spLocks noChangeShapeType="1"/>
          </p:cNvSpPr>
          <p:nvPr/>
        </p:nvSpPr>
        <p:spPr bwMode="auto">
          <a:xfrm>
            <a:off x="1399858" y="427038"/>
            <a:ext cx="1587" cy="622300"/>
          </a:xfrm>
          <a:prstGeom prst="line">
            <a:avLst/>
          </a:prstGeom>
          <a:noFill/>
          <a:ln w="44450">
            <a:solidFill>
              <a:srgbClr val="267B76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6600" y="1341755"/>
          <a:ext cx="10484169" cy="3091180"/>
        </p:xfrm>
        <a:graphic>
          <a:graphicData uri="http://schemas.openxmlformats.org/drawingml/2006/table">
            <a:tbl>
              <a:tblPr/>
              <a:tblGrid>
                <a:gridCol w="1116965"/>
                <a:gridCol w="3471545"/>
                <a:gridCol w="2278380"/>
                <a:gridCol w="3617279"/>
              </a:tblGrid>
              <a:tr h="3403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zh-CN" altLang="en-US" sz="20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货物名称</a:t>
                      </a:r>
                      <a:endParaRPr lang="zh-CN" altLang="en-US" sz="20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数量/单位</a:t>
                      </a:r>
                      <a:endParaRPr lang="zh-CN" altLang="en-US" sz="20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分项报价（元）</a:t>
                      </a:r>
                      <a:endParaRPr lang="zh-CN" altLang="en-US" sz="20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200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200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200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200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2"/>
          <p:cNvSpPr>
            <a:spLocks noChangeArrowheads="1"/>
          </p:cNvSpPr>
          <p:nvPr/>
        </p:nvSpPr>
        <p:spPr bwMode="auto">
          <a:xfrm>
            <a:off x="1400175" y="470218"/>
            <a:ext cx="396081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297B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售后服务</a:t>
            </a:r>
            <a:endParaRPr lang="zh-CN" altLang="en-US" sz="3200" b="1" dirty="0">
              <a:solidFill>
                <a:srgbClr val="297B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7410" name="组合 2"/>
          <p:cNvGrpSpPr/>
          <p:nvPr/>
        </p:nvGrpSpPr>
        <p:grpSpPr bwMode="auto">
          <a:xfrm>
            <a:off x="433705" y="389255"/>
            <a:ext cx="862330" cy="660400"/>
            <a:chOff x="0" y="0"/>
            <a:chExt cx="1404000" cy="783045"/>
          </a:xfrm>
        </p:grpSpPr>
        <p:sp>
          <p:nvSpPr>
            <p:cNvPr id="17421" name="矩形 3"/>
            <p:cNvSpPr>
              <a:spLocks noChangeArrowheads="1"/>
            </p:cNvSpPr>
            <p:nvPr/>
          </p:nvSpPr>
          <p:spPr bwMode="auto">
            <a:xfrm>
              <a:off x="0" y="0"/>
              <a:ext cx="1404000" cy="78304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2" name="TextBox 4"/>
            <p:cNvSpPr>
              <a:spLocks noChangeArrowheads="1"/>
            </p:cNvSpPr>
            <p:nvPr/>
          </p:nvSpPr>
          <p:spPr bwMode="auto">
            <a:xfrm>
              <a:off x="56461" y="45176"/>
              <a:ext cx="1291078" cy="656553"/>
            </a:xfrm>
            <a:prstGeom prst="rect">
              <a:avLst/>
            </a:prstGeom>
            <a:solidFill>
              <a:srgbClr val="257570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3600" b="1">
                  <a:solidFill>
                    <a:srgbClr val="FF0000"/>
                  </a:solidFill>
                </a:rPr>
                <a:t>   </a:t>
              </a:r>
              <a:endParaRPr lang="zh-CN" altLang="zh-CN" sz="2400">
                <a:solidFill>
                  <a:srgbClr val="FF0000"/>
                </a:solidFill>
              </a:endParaRPr>
            </a:p>
          </p:txBody>
        </p:sp>
      </p:grpSp>
      <p:sp>
        <p:nvSpPr>
          <p:cNvPr id="17413" name="TextBox 3"/>
          <p:cNvSpPr>
            <a:spLocks noChangeArrowheads="1"/>
          </p:cNvSpPr>
          <p:nvPr/>
        </p:nvSpPr>
        <p:spPr bwMode="auto">
          <a:xfrm>
            <a:off x="603250" y="410210"/>
            <a:ext cx="6273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四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411" name="直接连接符 5"/>
          <p:cNvSpPr>
            <a:spLocks noChangeShapeType="1"/>
          </p:cNvSpPr>
          <p:nvPr/>
        </p:nvSpPr>
        <p:spPr bwMode="auto">
          <a:xfrm>
            <a:off x="1399858" y="427038"/>
            <a:ext cx="1587" cy="622300"/>
          </a:xfrm>
          <a:prstGeom prst="line">
            <a:avLst/>
          </a:prstGeom>
          <a:noFill/>
          <a:ln w="44450">
            <a:solidFill>
              <a:srgbClr val="267B76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6600" y="1341755"/>
          <a:ext cx="10625455" cy="5433060"/>
        </p:xfrm>
        <a:graphic>
          <a:graphicData uri="http://schemas.openxmlformats.org/drawingml/2006/table">
            <a:tbl>
              <a:tblPr/>
              <a:tblGrid>
                <a:gridCol w="3509010"/>
                <a:gridCol w="7116445"/>
              </a:tblGrid>
              <a:tr h="135826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i="0" u="none" strike="noStrike" kern="12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交货周期（天）</a:t>
                      </a:r>
                      <a:endParaRPr lang="zh-CN" altLang="en-US" sz="200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2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免费保修期（不</a:t>
                      </a:r>
                      <a:r>
                        <a:rPr lang="zh-CN" altLang="en-US" sz="2000" dirty="0" smtClean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低于五年</a:t>
                      </a:r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</a:t>
                      </a:r>
                      <a:endParaRPr lang="zh-CN" altLang="en-US" sz="200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</a:pPr>
                      <a:r>
                        <a:rPr lang="zh-CN" altLang="en-US" sz="2000" i="0" strike="noStrike" kern="12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列明设备（含附件）的免费保修期</a:t>
                      </a:r>
                      <a:endParaRPr lang="zh-CN" altLang="en-US" sz="200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2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人员培训</a:t>
                      </a:r>
                      <a:endParaRPr lang="zh-CN" altLang="en-US" sz="200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</a:pPr>
                      <a:r>
                        <a:rPr lang="zh-CN" altLang="en-US" sz="2000" b="0" i="0" strike="noStrike" kern="12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2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rgbClr val="297B77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其他支持</a:t>
                      </a:r>
                      <a:endParaRPr lang="zh-CN" altLang="en-US" sz="2000" i="0" u="none" strike="noStrike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endParaRPr lang="zh-CN" altLang="en-US" sz="2000" b="0" i="0" u="none" strike="noStrike" kern="1200" dirty="0">
                        <a:solidFill>
                          <a:srgbClr val="297B77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2"/>
          <p:cNvSpPr>
            <a:spLocks noChangeArrowheads="1"/>
          </p:cNvSpPr>
          <p:nvPr/>
        </p:nvSpPr>
        <p:spPr bwMode="auto">
          <a:xfrm>
            <a:off x="1570990" y="427355"/>
            <a:ext cx="63995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297B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产品技术/性能优势</a:t>
            </a:r>
            <a:r>
              <a:rPr lang="zh-CN" altLang="en-US" sz="1200" b="1" dirty="0">
                <a:solidFill>
                  <a:srgbClr val="297B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（限一页）</a:t>
            </a:r>
            <a:endParaRPr lang="zh-CN" altLang="en-US" sz="1200" b="1" dirty="0">
              <a:solidFill>
                <a:srgbClr val="297B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7410" name="组合 2"/>
          <p:cNvGrpSpPr/>
          <p:nvPr/>
        </p:nvGrpSpPr>
        <p:grpSpPr bwMode="auto">
          <a:xfrm>
            <a:off x="402590" y="386715"/>
            <a:ext cx="862330" cy="660400"/>
            <a:chOff x="0" y="0"/>
            <a:chExt cx="1404000" cy="783045"/>
          </a:xfrm>
        </p:grpSpPr>
        <p:sp>
          <p:nvSpPr>
            <p:cNvPr id="17421" name="矩形 3"/>
            <p:cNvSpPr>
              <a:spLocks noChangeArrowheads="1"/>
            </p:cNvSpPr>
            <p:nvPr/>
          </p:nvSpPr>
          <p:spPr bwMode="auto">
            <a:xfrm>
              <a:off x="0" y="0"/>
              <a:ext cx="1404000" cy="78304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2" name="TextBox 4"/>
            <p:cNvSpPr>
              <a:spLocks noChangeArrowheads="1"/>
            </p:cNvSpPr>
            <p:nvPr/>
          </p:nvSpPr>
          <p:spPr bwMode="auto">
            <a:xfrm>
              <a:off x="56461" y="45176"/>
              <a:ext cx="1291078" cy="656553"/>
            </a:xfrm>
            <a:prstGeom prst="rect">
              <a:avLst/>
            </a:prstGeom>
            <a:solidFill>
              <a:srgbClr val="257570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3600" b="1">
                  <a:solidFill>
                    <a:srgbClr val="FF0000"/>
                  </a:solidFill>
                </a:rPr>
                <a:t>   </a:t>
              </a:r>
              <a:endParaRPr lang="zh-CN" altLang="zh-CN" sz="2400">
                <a:solidFill>
                  <a:srgbClr val="FF0000"/>
                </a:solidFill>
              </a:endParaRPr>
            </a:p>
          </p:txBody>
        </p:sp>
      </p:grpSp>
      <p:sp>
        <p:nvSpPr>
          <p:cNvPr id="17413" name="TextBox 3"/>
          <p:cNvSpPr>
            <a:spLocks noChangeArrowheads="1"/>
          </p:cNvSpPr>
          <p:nvPr/>
        </p:nvSpPr>
        <p:spPr bwMode="auto">
          <a:xfrm>
            <a:off x="603250" y="410210"/>
            <a:ext cx="6273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五</a:t>
            </a:r>
            <a:endParaRPr lang="zh-CN" altLang="zh-CN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411" name="直接连接符 5"/>
          <p:cNvSpPr>
            <a:spLocks noChangeShapeType="1"/>
          </p:cNvSpPr>
          <p:nvPr/>
        </p:nvSpPr>
        <p:spPr bwMode="auto">
          <a:xfrm>
            <a:off x="1399858" y="427038"/>
            <a:ext cx="1587" cy="622300"/>
          </a:xfrm>
          <a:prstGeom prst="line">
            <a:avLst/>
          </a:prstGeom>
          <a:noFill/>
          <a:ln w="44450">
            <a:solidFill>
              <a:srgbClr val="267B76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2"/>
          <p:cNvSpPr>
            <a:spLocks noChangeArrowheads="1"/>
          </p:cNvSpPr>
          <p:nvPr/>
        </p:nvSpPr>
        <p:spPr bwMode="auto">
          <a:xfrm>
            <a:off x="1570990" y="427355"/>
            <a:ext cx="639953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297B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广东省内用户</a:t>
            </a:r>
            <a:r>
              <a:rPr lang="zh-CN" altLang="en-US" sz="3200" b="1" dirty="0">
                <a:solidFill>
                  <a:srgbClr val="297B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名单</a:t>
            </a:r>
            <a:endParaRPr lang="zh-CN" altLang="en-US" sz="3200" b="1" dirty="0">
              <a:solidFill>
                <a:srgbClr val="297B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3200" b="1" dirty="0">
              <a:solidFill>
                <a:srgbClr val="297B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7410" name="组合 2"/>
          <p:cNvGrpSpPr/>
          <p:nvPr/>
        </p:nvGrpSpPr>
        <p:grpSpPr bwMode="auto">
          <a:xfrm>
            <a:off x="402590" y="386715"/>
            <a:ext cx="862330" cy="660400"/>
            <a:chOff x="0" y="0"/>
            <a:chExt cx="1404000" cy="783045"/>
          </a:xfrm>
        </p:grpSpPr>
        <p:sp>
          <p:nvSpPr>
            <p:cNvPr id="17421" name="矩形 3"/>
            <p:cNvSpPr>
              <a:spLocks noChangeArrowheads="1"/>
            </p:cNvSpPr>
            <p:nvPr/>
          </p:nvSpPr>
          <p:spPr bwMode="auto">
            <a:xfrm>
              <a:off x="0" y="0"/>
              <a:ext cx="1404000" cy="78304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2" name="TextBox 4"/>
            <p:cNvSpPr>
              <a:spLocks noChangeArrowheads="1"/>
            </p:cNvSpPr>
            <p:nvPr/>
          </p:nvSpPr>
          <p:spPr bwMode="auto">
            <a:xfrm>
              <a:off x="56461" y="45176"/>
              <a:ext cx="1291078" cy="656553"/>
            </a:xfrm>
            <a:prstGeom prst="rect">
              <a:avLst/>
            </a:prstGeom>
            <a:solidFill>
              <a:srgbClr val="257570"/>
            </a:solidFill>
            <a:ln w="25400">
              <a:solidFill>
                <a:srgbClr val="0070C0"/>
              </a:solidFill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3600" b="1">
                  <a:solidFill>
                    <a:srgbClr val="FF0000"/>
                  </a:solidFill>
                </a:rPr>
                <a:t>   </a:t>
              </a:r>
              <a:endParaRPr lang="zh-CN" altLang="zh-CN" sz="2400">
                <a:solidFill>
                  <a:srgbClr val="FF0000"/>
                </a:solidFill>
              </a:endParaRPr>
            </a:p>
          </p:txBody>
        </p:sp>
      </p:grpSp>
      <p:sp>
        <p:nvSpPr>
          <p:cNvPr id="17413" name="TextBox 3"/>
          <p:cNvSpPr>
            <a:spLocks noChangeArrowheads="1"/>
          </p:cNvSpPr>
          <p:nvPr/>
        </p:nvSpPr>
        <p:spPr bwMode="auto">
          <a:xfrm>
            <a:off x="603250" y="410210"/>
            <a:ext cx="6273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六</a:t>
            </a:r>
            <a:endParaRPr lang="zh-CN" altLang="zh-CN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411" name="直接连接符 5"/>
          <p:cNvSpPr>
            <a:spLocks noChangeShapeType="1"/>
          </p:cNvSpPr>
          <p:nvPr/>
        </p:nvSpPr>
        <p:spPr bwMode="auto">
          <a:xfrm>
            <a:off x="1399858" y="427038"/>
            <a:ext cx="1587" cy="622300"/>
          </a:xfrm>
          <a:prstGeom prst="line">
            <a:avLst/>
          </a:prstGeom>
          <a:noFill/>
          <a:ln w="44450">
            <a:solidFill>
              <a:srgbClr val="267B76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9524"/>
            <a:chOff x="0" y="0"/>
            <a:chExt cx="12192000" cy="685952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952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337351" y="560462"/>
              <a:ext cx="5823752" cy="110680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283898" y="2581873"/>
            <a:ext cx="36215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spc="100" dirty="0">
                <a:solidFill>
                  <a:srgbClr val="2A7F7A"/>
                </a:solidFill>
                <a:latin typeface="Source Han Sans SC" charset="-122"/>
                <a:ea typeface="Source Han Sans SC" charset="-122"/>
                <a:cs typeface="Source Han Sans SC" charset="-122"/>
              </a:rPr>
              <a:t>谢谢观看</a:t>
            </a:r>
            <a:endParaRPr kumimoji="1" lang="zh-CN" altLang="en-US" sz="6600" b="1" spc="100" dirty="0">
              <a:solidFill>
                <a:srgbClr val="2A7F7A"/>
              </a:solidFill>
              <a:latin typeface="Source Han Sans SC" charset="-122"/>
              <a:ea typeface="Source Han Sans SC" charset="-122"/>
              <a:cs typeface="Source Han Sans SC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52114" y="3689869"/>
            <a:ext cx="168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 spc="100" dirty="0">
                <a:solidFill>
                  <a:srgbClr val="2A7F7A"/>
                </a:solidFill>
                <a:latin typeface="Source Han Sans SC Medium" charset="-122"/>
                <a:ea typeface="Source Han Sans SC Medium" charset="-122"/>
                <a:cs typeface="Source Han Sans SC Medium" charset="-122"/>
              </a:rPr>
              <a:t>THANK</a:t>
            </a:r>
            <a:endParaRPr kumimoji="1" lang="zh-CN" altLang="en-US" sz="3200" spc="100" dirty="0">
              <a:solidFill>
                <a:srgbClr val="2A7F7A"/>
              </a:solidFill>
              <a:latin typeface="Source Han Sans SC Medium" charset="-122"/>
              <a:ea typeface="Source Han Sans SC Medium" charset="-122"/>
              <a:cs typeface="Source Han Sans SC Medium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7fa9813-4542-413c-a023-1f381a025b04}"/>
  <p:tag name="TABLE_ENDDRAG_ORIGIN_RECT" val="836*359"/>
  <p:tag name="TABLE_ENDDRAG_RECT" val="58*105*836*359"/>
</p:tagLst>
</file>

<file path=ppt/tags/tag2.xml><?xml version="1.0" encoding="utf-8"?>
<p:tagLst xmlns:p="http://schemas.openxmlformats.org/presentationml/2006/main">
  <p:tag name="KSO_WM_UNIT_TABLE_BEAUTIFY" val="smartTable{77fa9813-4542-413c-a023-1f381a025b04}"/>
  <p:tag name="TABLE_ENDDRAG_ORIGIN_RECT" val="836*401"/>
  <p:tag name="TABLE_ENDDRAG_RECT" val="58*105*836*401"/>
</p:tagLst>
</file>

<file path=ppt/tags/tag3.xml><?xml version="1.0" encoding="utf-8"?>
<p:tagLst xmlns:p="http://schemas.openxmlformats.org/presentationml/2006/main">
  <p:tag name="KSO_WM_UNIT_TABLE_BEAUTIFY" val="smartTable{77fa9813-4542-413c-a023-1f381a025b04}"/>
  <p:tag name="TABLE_ENDDRAG_ORIGIN_RECT" val="836*318"/>
  <p:tag name="TABLE_ENDDRAG_RECT" val="58*105*836*318"/>
</p:tagLst>
</file>

<file path=ppt/tags/tag4.xml><?xml version="1.0" encoding="utf-8"?>
<p:tagLst xmlns:p="http://schemas.openxmlformats.org/presentationml/2006/main">
  <p:tag name="KSO_WM_UNIT_TABLE_BEAUTIFY" val="smartTable{77fa9813-4542-413c-a023-1f381a025b04}"/>
  <p:tag name="TABLE_ENDDRAG_ORIGIN_RECT" val="836*318"/>
  <p:tag name="TABLE_ENDDRAG_RECT" val="58*105*836*318"/>
</p:tagLst>
</file>

<file path=ppt/tags/tag5.xml><?xml version="1.0" encoding="utf-8"?>
<p:tagLst xmlns:p="http://schemas.openxmlformats.org/presentationml/2006/main">
  <p:tag name="KSO_WM_UNIT_TABLE_BEAUTIFY" val="smartTable{d88c2067-177a-4ac4-a1e9-3067a7cac610}"/>
  <p:tag name="TABLE_ENDDRAG_ORIGIN_RECT" val="836*320"/>
  <p:tag name="TABLE_ENDDRAG_RECT" val="58*105*836*320"/>
</p:tagLst>
</file>

<file path=ppt/tags/tag6.xml><?xml version="1.0" encoding="utf-8"?>
<p:tagLst xmlns:p="http://schemas.openxmlformats.org/presentationml/2006/main">
  <p:tag name="KSO_WPP_MARK_KEY" val="3ca8d35a-f9fc-4597-87c7-35b2ecbd26e0"/>
  <p:tag name="COMMONDATA" val="eyJoZGlkIjoiZmMwZjM2Y2E1YjJkYTVmMDE3ZDRlZThhNGY5ZTgxM2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WPS 演示</Application>
  <PresentationFormat>宽屏</PresentationFormat>
  <Paragraphs>111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Arial</vt:lpstr>
      <vt:lpstr>Source Han Sans SC</vt:lpstr>
      <vt:lpstr>Source Han Sans SC Medium</vt:lpstr>
      <vt:lpstr>微软雅黑</vt:lpstr>
      <vt:lpstr>DengXian</vt:lpstr>
      <vt:lpstr>Segoe Print</vt:lpstr>
      <vt:lpstr>Arial Unicode MS</vt:lpstr>
      <vt:lpstr>DengXian Light</vt:lpstr>
      <vt:lpstr>Calibri</vt:lpstr>
      <vt:lpstr>Saturday Sans Regular</vt:lpstr>
      <vt:lpstr>Mangal</vt:lpstr>
      <vt:lpstr>Stymie Std Light Italic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日安美®</cp:lastModifiedBy>
  <cp:revision>30</cp:revision>
  <dcterms:created xsi:type="dcterms:W3CDTF">2019-07-16T06:30:00Z</dcterms:created>
  <dcterms:modified xsi:type="dcterms:W3CDTF">2025-09-01T01:26:25Z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232BBC62BA1A4F729894C302BC6D013C</vt:lpwstr>
  </property>
  <property fmtid="{D5CDD505-2E9C-101B-9397-08002B2CF9AE}" pid="3" name="KSOProductBuildVer">
    <vt:lpwstr>2052-12.1.0.22529</vt:lpwstr>
  </property>
</Properties>
</file>